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3" r:id="rId4"/>
    <p:sldId id="272" r:id="rId5"/>
    <p:sldId id="271" r:id="rId6"/>
    <p:sldId id="263" r:id="rId7"/>
    <p:sldId id="270" r:id="rId8"/>
    <p:sldId id="259" r:id="rId9"/>
    <p:sldId id="262" r:id="rId10"/>
    <p:sldId id="260" r:id="rId11"/>
    <p:sldId id="261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0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microsoft.com/office/2007/relationships/hdphoto" Target="../media/image2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microsoft.com/office/2007/relationships/hdphoto" Target="../media/image28.wdp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microsoft.com/office/2007/relationships/hdphoto" Target="../media/image32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microsoft.com/office/2007/relationships/hdphoto" Target="../media/image28.wdp"/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5" cy="78187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5" cy="4103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5" cy="41033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1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5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9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2927999" y="1484310"/>
            <a:ext cx="377843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altLang="zh-CN" sz="825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sz="825" dirty="0">
              <a:solidFill>
                <a:schemeClr val="bg1">
                  <a:alpha val="5000"/>
                </a:scheme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9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9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3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3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9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7" y="501046"/>
            <a:ext cx="2203059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3" y="2568943"/>
            <a:ext cx="2143295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2701" y="0"/>
            <a:ext cx="12204703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3" y="2577573"/>
            <a:ext cx="2143295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7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478790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050" b="1" i="0" spc="100" dirty="0" smtClean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05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 smtClean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05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 smtClean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05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7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7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1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7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1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1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 sz="1350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1" cy="911074"/>
          </a:xfrm>
        </p:spPr>
        <p:txBody>
          <a:bodyPr/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 smtClean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7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7" y="918223"/>
            <a:ext cx="6858003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5" cy="78187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5" cy="4103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5" cy="41033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5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9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3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altLang="zh-CN" sz="825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sz="825" dirty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3" y="973061"/>
            <a:ext cx="2143295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5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1" y="163258"/>
            <a:ext cx="3269563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3942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33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33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257043" y="3752395"/>
            <a:ext cx="598170" cy="1767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700" b="1" spc="600" dirty="0">
                <a:solidFill>
                  <a:schemeClr val="accent1"/>
                </a:solidFill>
              </a:rPr>
              <a:t>结构大纲</a:t>
            </a:r>
            <a:endParaRPr lang="zh-CN" altLang="en-US" sz="2700" b="1" spc="6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117317" y="6600901"/>
            <a:ext cx="1925955" cy="20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50" spc="0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BEIJING</a:t>
            </a:r>
            <a:r>
              <a:rPr lang="en-US" altLang="zh-CN" sz="750" spc="0" baseline="0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 INSTITUTE OF TECHNOLOGY</a:t>
            </a:r>
            <a:endParaRPr lang="zh-CN" altLang="en-US" sz="750" spc="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49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9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49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9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88" name="椭圆 87"/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837819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8277" y="0"/>
            <a:ext cx="3933053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矩形 13"/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7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71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405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  <a:endParaRPr lang="zh-CN" altLang="en-US" sz="4050" spc="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5" y="3595872"/>
            <a:ext cx="190650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dirty="0">
                <a:solidFill>
                  <a:schemeClr val="bg1"/>
                </a:solidFill>
              </a:rPr>
              <a:t>CONTENTS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5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258051" y="1942165"/>
            <a:ext cx="5886451" cy="589340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9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3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lang="zh-CN" altLang="en-US" dirty="0" smtClean="0"/>
              <a:t>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3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3" cy="1522912"/>
          </a:xfrm>
          <a:prstGeom prst="rect">
            <a:avLst/>
          </a:prstGeom>
        </p:spPr>
        <p:txBody>
          <a:bodyPr/>
          <a:lstStyle>
            <a:lvl1pPr marL="214630" indent="-213995">
              <a:lnSpc>
                <a:spcPct val="120000"/>
              </a:lnSpc>
              <a:buFont typeface="Arial" panose="020B0604020202090204" pitchFamily="34" charset="0"/>
              <a:buChar char="•"/>
              <a:defRPr sz="105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7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7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1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1" y="6385243"/>
            <a:ext cx="55086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2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3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9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5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1" y="6385243"/>
            <a:ext cx="55086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2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9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1350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5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9" y="2616692"/>
            <a:ext cx="705595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27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9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9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05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1" y="318256"/>
            <a:ext cx="1899117" cy="628650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b="1" i="0" spc="100" dirty="0" smtClean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b="1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b="1" i="0" spc="100" dirty="0" smtClean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5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5" y="2196869"/>
            <a:ext cx="3243163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1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1" y="6385243"/>
            <a:ext cx="55086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9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1" y="6385243"/>
            <a:ext cx="55086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9" y="252089"/>
            <a:ext cx="1969223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9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1" y="6385243"/>
            <a:ext cx="55086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1" y="6385243"/>
            <a:ext cx="55086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5" y="863157"/>
            <a:ext cx="1050223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1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1" y="6385243"/>
            <a:ext cx="55086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2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1" y="6385243"/>
            <a:ext cx="55086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2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1" y="6385243"/>
            <a:ext cx="55086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1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73355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1" y="6385243"/>
            <a:ext cx="55086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1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5F469BE-7239-419B-987E-54A18C866E89}" type="slidenum"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27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5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9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05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7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3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1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7" y="5021332"/>
            <a:ext cx="3362839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3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 smtClean="0"/>
              <a:t>北京理工大学</a:t>
            </a:r>
            <a:br>
              <a:rPr lang="zh-CN" altLang="en-US" dirty="0" smtClean="0"/>
            </a:br>
            <a:r>
              <a:rPr lang="zh-CN" altLang="en-US" dirty="0" smtClean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05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3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5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478790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050" b="1" i="0" spc="100" dirty="0" smtClean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05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 smtClean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05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 smtClean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05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7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1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1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3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9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7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5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7" y="501046"/>
            <a:ext cx="2203059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9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1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7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9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913" y="393565"/>
            <a:ext cx="6482886" cy="38163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第</a:t>
            </a:r>
            <a:r>
              <a:rPr lang="en-US" altLang="zh-CN"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1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章 </a:t>
            </a:r>
            <a:r>
              <a:rPr lang="en-US" altLang="zh-CN"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J</a:t>
            </a:r>
            <a:r>
              <a:rPr lang="en-US" altLang="zh-CN" dirty="0">
                <a:latin typeface="Georgia" panose="02040502050405090303" charset="0"/>
                <a:ea typeface="汉仪劲楷简" panose="00020600040101010101" charset="-122"/>
                <a:cs typeface="Georgia" panose="02040502050405090303" charset="0"/>
                <a:sym typeface="+mn-ea"/>
              </a:rPr>
              <a:t>a</a:t>
            </a:r>
            <a:r>
              <a:rPr lang="en-US" altLang="zh-CN"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va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概述</a:t>
            </a:r>
            <a:endParaRPr kumimoji="1" lang="zh-CN" altLang="en-US" b="1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81455"/>
            <a:ext cx="8229600" cy="42868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Java</a:t>
            </a:r>
            <a:r>
              <a:rPr lang="zh-CN" altLang="zh-CN" sz="2400" dirty="0"/>
              <a:t>特性：跨平台</a:t>
            </a:r>
            <a:endParaRPr lang="en-US" altLang="zh-CN" sz="2400" dirty="0"/>
          </a:p>
          <a:p>
            <a:pPr>
              <a:lnSpc>
                <a:spcPct val="90000"/>
              </a:lnSpc>
            </a:pPr>
            <a:r>
              <a:rPr lang="en-US" altLang="zh-CN" sz="2200" dirty="0"/>
              <a:t>Java</a:t>
            </a:r>
            <a:r>
              <a:rPr lang="zh-CN" altLang="en-US" sz="2200" dirty="0"/>
              <a:t>的编译</a:t>
            </a:r>
            <a:r>
              <a:rPr lang="zh-CN" altLang="en-US" sz="2200" dirty="0"/>
              <a:t>过程</a:t>
            </a:r>
            <a:endParaRPr lang="zh-CN" altLang="en-US" sz="2200" dirty="0"/>
          </a:p>
          <a:p>
            <a:pPr>
              <a:lnSpc>
                <a:spcPct val="90000"/>
              </a:lnSpc>
            </a:pPr>
            <a:r>
              <a:rPr lang="en-US" altLang="zh-CN" sz="2200" dirty="0"/>
              <a:t>java.exe </a:t>
            </a:r>
            <a:r>
              <a:rPr lang="zh-CN" altLang="en-US" sz="2200" dirty="0"/>
              <a:t>和</a:t>
            </a:r>
            <a:r>
              <a:rPr lang="en-US" altLang="zh-CN" sz="2200" dirty="0"/>
              <a:t>javac.exe</a:t>
            </a:r>
            <a:r>
              <a:rPr lang="zh-CN" altLang="en-US" sz="2200" dirty="0"/>
              <a:t>工具</a:t>
            </a:r>
            <a:endParaRPr lang="zh-CN" altLang="en-US" sz="2200" dirty="0"/>
          </a:p>
          <a:p>
            <a:pPr>
              <a:lnSpc>
                <a:spcPct val="90000"/>
              </a:lnSpc>
            </a:pPr>
            <a:endParaRPr lang="zh-CN" altLang="en-US" sz="2200" dirty="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913" y="393565"/>
            <a:ext cx="6482886" cy="38163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 </a:t>
            </a:r>
            <a:r>
              <a:rPr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第</a:t>
            </a:r>
            <a:r>
              <a:rPr lang="en-US" altLang="zh-CN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12</a:t>
            </a:r>
            <a:r>
              <a:rPr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章 </a:t>
            </a:r>
            <a:r>
              <a:rPr lang="en-US" altLang="zh-CN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IO</a:t>
            </a:r>
            <a:endParaRPr lang="en-US" altLang="zh-CN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81455"/>
            <a:ext cx="10120630" cy="4525645"/>
          </a:xfrm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zh-CN" sz="2400" dirty="0">
                <a:sym typeface="+mn-ea"/>
              </a:rPr>
              <a:t>流的分类：</a:t>
            </a:r>
            <a:r>
              <a:rPr lang="zh-CN" altLang="zh-CN" sz="2400" dirty="0">
                <a:sym typeface="+mn-ea"/>
              </a:rPr>
              <a:t>输入流和输出流 字节流和字符流</a:t>
            </a:r>
            <a:r>
              <a:rPr lang="zh-CN" altLang="zh-CN" sz="2400" dirty="0">
                <a:sym typeface="+mn-ea"/>
              </a:rPr>
              <a:t>节点流和上层的处理流</a:t>
            </a:r>
            <a:r>
              <a:rPr lang="zh-CN" altLang="zh-CN" sz="2400" dirty="0">
                <a:sym typeface="+mn-ea"/>
              </a:rPr>
              <a:t>。</a:t>
            </a:r>
            <a:endParaRPr lang="zh-CN" altLang="zh-CN" sz="2400" dirty="0">
              <a:sym typeface="+mn-ea"/>
            </a:endParaRP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、掌握节点流：</a:t>
            </a:r>
            <a:r>
              <a:rPr lang="en-US" altLang="zh-CN" sz="2400" dirty="0" err="1">
                <a:sym typeface="+mn-ea"/>
              </a:rPr>
              <a:t>FileInputStream</a:t>
            </a:r>
            <a:r>
              <a:rPr lang="zh-CN" altLang="zh-CN" sz="2400" dirty="0">
                <a:sym typeface="+mn-ea"/>
              </a:rPr>
              <a:t>和</a:t>
            </a:r>
            <a:r>
              <a:rPr lang="en-US" altLang="zh-CN" sz="2400" dirty="0" err="1">
                <a:sym typeface="+mn-ea"/>
              </a:rPr>
              <a:t>FileOutputStream</a:t>
            </a:r>
            <a:endParaRPr lang="en-US" altLang="zh-CN" sz="2400" dirty="0" err="1">
              <a:sym typeface="+mn-ea"/>
            </a:endParaRPr>
          </a:p>
          <a:p>
            <a:pPr marL="0" indent="0">
              <a:buNone/>
            </a:pPr>
            <a:r>
              <a:rPr lang="en-US" altLang="zh-CN" sz="2400" dirty="0">
                <a:effectLst/>
                <a:sym typeface="+mn-ea"/>
              </a:rPr>
              <a:t>ByteArrayInputStream</a:t>
            </a:r>
            <a:r>
              <a:rPr lang="zh-CN" altLang="zh-CN" sz="2400" dirty="0">
                <a:effectLst/>
                <a:sym typeface="+mn-ea"/>
              </a:rPr>
              <a:t>和</a:t>
            </a:r>
            <a:r>
              <a:rPr lang="en-US" altLang="zh-CN" sz="2400" dirty="0">
                <a:effectLst/>
                <a:sym typeface="+mn-ea"/>
              </a:rPr>
              <a:t>ByteArrayOutputStream</a:t>
            </a:r>
            <a:r>
              <a:rPr lang="zh-CN" altLang="en-US" sz="2400" dirty="0">
                <a:effectLst/>
                <a:sym typeface="+mn-ea"/>
              </a:rPr>
              <a:t>、</a:t>
            </a:r>
            <a:r>
              <a:rPr lang="en-US" altLang="zh-CN" sz="2400" dirty="0" err="1">
                <a:sym typeface="+mn-ea"/>
              </a:rPr>
              <a:t>FileReader</a:t>
            </a:r>
            <a:r>
              <a:rPr lang="zh-CN" altLang="zh-CN" sz="2400" dirty="0">
                <a:sym typeface="+mn-ea"/>
              </a:rPr>
              <a:t>和</a:t>
            </a:r>
            <a:r>
              <a:rPr lang="en-US" altLang="zh-CN" sz="2400" dirty="0" err="1">
                <a:sym typeface="+mn-ea"/>
              </a:rPr>
              <a:t>FileWriter</a:t>
            </a:r>
            <a:r>
              <a:rPr lang="en-US" altLang="zh-CN" sz="2400" dirty="0">
                <a:sym typeface="+mn-ea"/>
              </a:rPr>
              <a:t> </a:t>
            </a:r>
            <a:endParaRPr lang="en-US" altLang="zh-CN" sz="2400" dirty="0" err="1">
              <a:sym typeface="+mn-ea"/>
            </a:endParaRPr>
          </a:p>
          <a:p>
            <a:pPr marL="0" indent="0">
              <a:buNone/>
            </a:pPr>
            <a:r>
              <a:rPr lang="en-US" altLang="zh-CN" sz="2400" dirty="0" err="1">
                <a:sym typeface="+mn-ea"/>
              </a:rPr>
              <a:t>3</a:t>
            </a:r>
            <a:r>
              <a:rPr lang="zh-CN" altLang="en-US" sz="2400" dirty="0" err="1">
                <a:sym typeface="+mn-ea"/>
              </a:rPr>
              <a:t>、掌握处理流：</a:t>
            </a:r>
            <a:r>
              <a:rPr lang="en-US" altLang="zh-CN" sz="2400" dirty="0" err="1">
                <a:effectLst/>
                <a:sym typeface="+mn-ea"/>
              </a:rPr>
              <a:t>BufferedInputStream</a:t>
            </a:r>
            <a:r>
              <a:rPr lang="zh-CN" altLang="zh-CN" sz="2400" dirty="0">
                <a:effectLst/>
                <a:sym typeface="+mn-ea"/>
              </a:rPr>
              <a:t>和</a:t>
            </a:r>
            <a:r>
              <a:rPr lang="en-US" altLang="zh-CN" sz="2400" dirty="0" err="1">
                <a:effectLst/>
                <a:sym typeface="+mn-ea"/>
              </a:rPr>
              <a:t>BufferedOutputStream</a:t>
            </a:r>
            <a:endParaRPr lang="en-US" altLang="zh-CN" sz="2400" dirty="0" err="1">
              <a:effectLst/>
              <a:sym typeface="+mn-ea"/>
            </a:endParaRPr>
          </a:p>
          <a:p>
            <a:pPr marL="0" indent="0">
              <a:buNone/>
            </a:pPr>
            <a:r>
              <a:rPr lang="en-US" altLang="zh-CN" sz="2400" dirty="0" err="1">
                <a:effectLst/>
                <a:sym typeface="+mn-ea"/>
              </a:rPr>
              <a:t>DataInputStream</a:t>
            </a:r>
            <a:r>
              <a:rPr lang="zh-CN" altLang="zh-CN" sz="2400" dirty="0">
                <a:effectLst/>
                <a:sym typeface="+mn-ea"/>
              </a:rPr>
              <a:t>和</a:t>
            </a:r>
            <a:r>
              <a:rPr lang="en-US" altLang="zh-CN" sz="2400" dirty="0" err="1">
                <a:effectLst/>
                <a:sym typeface="+mn-ea"/>
              </a:rPr>
              <a:t>DataOutputStream</a:t>
            </a:r>
            <a:r>
              <a:rPr lang="zh-CN" altLang="en-US" sz="2400" dirty="0" err="1">
                <a:effectLst/>
                <a:sym typeface="+mn-ea"/>
              </a:rPr>
              <a:t>、</a:t>
            </a:r>
            <a:r>
              <a:rPr lang="en-US" altLang="zh-CN" sz="2400" dirty="0">
                <a:effectLst/>
                <a:sym typeface="+mn-ea"/>
              </a:rPr>
              <a:t>InputStreamReader</a:t>
            </a:r>
            <a:r>
              <a:rPr lang="zh-CN" altLang="zh-CN" sz="2400" dirty="0">
                <a:effectLst/>
                <a:sym typeface="+mn-ea"/>
              </a:rPr>
              <a:t>和</a:t>
            </a:r>
            <a:r>
              <a:rPr lang="en-US" altLang="zh-CN" sz="2400" dirty="0">
                <a:effectLst/>
                <a:sym typeface="+mn-ea"/>
              </a:rPr>
              <a:t>OutputStreamWriter</a:t>
            </a:r>
            <a:r>
              <a:rPr lang="zh-CN" altLang="en-US" sz="2400" dirty="0">
                <a:effectLst/>
                <a:sym typeface="+mn-ea"/>
              </a:rPr>
              <a:t>、</a:t>
            </a:r>
            <a:r>
              <a:rPr lang="en-US" altLang="zh-CN" sz="2400" dirty="0" err="1">
                <a:sym typeface="+mn-ea"/>
              </a:rPr>
              <a:t>BufferedReader</a:t>
            </a:r>
            <a:r>
              <a:rPr lang="zh-CN" altLang="zh-CN" sz="2400" dirty="0">
                <a:sym typeface="+mn-ea"/>
              </a:rPr>
              <a:t>、</a:t>
            </a:r>
            <a:r>
              <a:rPr lang="en-US" altLang="zh-CN" sz="2400" dirty="0" err="1">
                <a:sym typeface="+mn-ea"/>
              </a:rPr>
              <a:t>BufferedWriter</a:t>
            </a:r>
            <a:r>
              <a:rPr lang="zh-CN" altLang="en-US" sz="2400" dirty="0" err="1">
                <a:sym typeface="+mn-ea"/>
              </a:rPr>
              <a:t>、</a:t>
            </a:r>
            <a:r>
              <a:rPr lang="en-US" altLang="zh-CN" sz="2400" dirty="0" err="1">
                <a:sym typeface="+mn-ea"/>
              </a:rPr>
              <a:t>PrintWriter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 err="1">
                <a:effectLst/>
                <a:sym typeface="+mn-ea"/>
              </a:rPr>
              <a:t>4</a:t>
            </a:r>
            <a:r>
              <a:rPr lang="zh-CN" altLang="en-US" sz="2400" dirty="0" err="1">
                <a:effectLst/>
                <a:sym typeface="+mn-ea"/>
              </a:rPr>
              <a:t>、对象的序列化与反序列化</a:t>
            </a:r>
            <a:endParaRPr lang="en-US" altLang="zh-CN" sz="2400" dirty="0" err="1">
              <a:sym typeface="+mn-ea"/>
            </a:endParaRPr>
          </a:p>
          <a:p>
            <a:pPr marL="0" indent="0">
              <a:buNone/>
            </a:pPr>
            <a:r>
              <a:rPr lang="en-US" altLang="zh-CN" sz="2400" dirty="0" err="1">
                <a:sym typeface="+mn-ea"/>
              </a:rPr>
              <a:t>5</a:t>
            </a:r>
            <a:r>
              <a:rPr lang="zh-CN" altLang="en-US" sz="2400" dirty="0" err="1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try-with-resource</a:t>
            </a:r>
            <a:endParaRPr lang="en-US" altLang="zh-CN" sz="2400" dirty="0">
              <a:sym typeface="+mn-ea"/>
            </a:endParaRP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6</a:t>
            </a:r>
            <a:r>
              <a:rPr lang="zh-CN" altLang="en-US" sz="2400" dirty="0">
                <a:sym typeface="+mn-ea"/>
              </a:rPr>
              <a:t>、标准</a:t>
            </a:r>
            <a:r>
              <a:rPr lang="en-US" altLang="zh-CN" sz="2400" dirty="0">
                <a:sym typeface="+mn-ea"/>
              </a:rPr>
              <a:t>IO</a:t>
            </a:r>
            <a:r>
              <a:rPr lang="zh-CN" altLang="en-US" sz="2400" dirty="0">
                <a:sym typeface="+mn-ea"/>
              </a:rPr>
              <a:t>与重定向</a:t>
            </a:r>
            <a:endParaRPr lang="zh-CN" altLang="en-US" sz="2400" dirty="0">
              <a:sym typeface="+mn-ea"/>
            </a:endParaRP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7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File</a:t>
            </a:r>
            <a:r>
              <a:rPr lang="zh-CN" altLang="en-US" sz="2400" dirty="0">
                <a:sym typeface="+mn-ea"/>
              </a:rPr>
              <a:t>类的基本操作</a:t>
            </a:r>
            <a:endParaRPr lang="zh-CN" altLang="en-US" sz="2400" dirty="0">
              <a:sym typeface="+mn-ea"/>
            </a:endParaRP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8</a:t>
            </a:r>
            <a:r>
              <a:rPr lang="zh-CN" altLang="en-US" sz="2400" dirty="0">
                <a:sym typeface="+mn-ea"/>
              </a:rPr>
              <a:t>、装饰器设计模式</a:t>
            </a:r>
            <a:endParaRPr lang="zh-CN" altLang="en-US" sz="2400" dirty="0">
              <a:sym typeface="+mn-ea"/>
            </a:endParaRPr>
          </a:p>
          <a:p>
            <a:pPr marL="0" indent="0">
              <a:buNone/>
            </a:pPr>
            <a:endParaRPr lang="zh-CN" altLang="zh-CN" sz="2400" dirty="0"/>
          </a:p>
          <a:p>
            <a:pPr marL="0" indent="0">
              <a:buNone/>
            </a:pPr>
            <a:r>
              <a:rPr lang="zh-CN" altLang="zh-CN" sz="2400" dirty="0">
                <a:sym typeface="+mn-ea"/>
              </a:rPr>
              <a:t>         </a:t>
            </a:r>
            <a:endParaRPr lang="zh-CN" altLang="zh-CN" sz="2400" dirty="0">
              <a:sym typeface="+mn-ea"/>
            </a:endParaRPr>
          </a:p>
          <a:p>
            <a:pPr marL="0" indent="0" algn="l">
              <a:buNone/>
            </a:pPr>
            <a:endParaRPr lang="en-US" altLang="zh-CN" sz="2400" dirty="0">
              <a:sym typeface="+mn-ea"/>
            </a:endParaRPr>
          </a:p>
          <a:p>
            <a:pPr marL="0" indent="0" algn="l">
              <a:buNone/>
            </a:pPr>
            <a:endParaRPr lang="zh-CN" altLang="en-US" sz="2200" dirty="0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913" y="393565"/>
            <a:ext cx="6482886" cy="38163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第</a:t>
            </a:r>
            <a:r>
              <a:rPr lang="en-US" altLang="zh-CN"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2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章 语言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基础</a:t>
            </a:r>
            <a:endParaRPr dirty="0">
              <a:latin typeface="Georgia" panose="02040502050405090303" charset="0"/>
              <a:ea typeface="汉仪劲楷简" panose="00020600040101010101" charset="-122"/>
              <a:sym typeface="+mn-ea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81455"/>
            <a:ext cx="8229600" cy="45256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标识符：</a:t>
            </a:r>
            <a:r>
              <a:rPr lang="en-US" altLang="zh-CN" sz="2400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itchFamily="2" charset="-122"/>
                <a:sym typeface="+mn-ea"/>
              </a:rPr>
              <a:t>Java</a:t>
            </a:r>
            <a:r>
              <a:rPr lang="zh-CN" altLang="en-US" sz="2400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itchFamily="2" charset="-122"/>
                <a:sym typeface="+mn-ea"/>
              </a:rPr>
              <a:t>标识符命名规则</a:t>
            </a:r>
            <a:endParaRPr lang="zh-CN" altLang="en-US" sz="24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基本数据类型、变量、常量</a:t>
            </a:r>
            <a:endParaRPr lang="zh-CN" altLang="en-US" sz="24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表达式的类型转换</a:t>
            </a:r>
            <a:endParaRPr lang="zh-CN" altLang="zh-CN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运算符（尤其是涉及对象的运算符）</a:t>
            </a:r>
            <a:endParaRPr lang="zh-CN" altLang="zh-CN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 algn="l">
              <a:lnSpc>
                <a:spcPct val="90000"/>
              </a:lnSpc>
              <a:buClrTx/>
              <a:buSzTx/>
            </a:pPr>
            <a:r>
              <a:rPr lang="zh-CN" altLang="en-US" sz="2400" dirty="0">
                <a:latin typeface="Arial Unicode MS" panose="020B0604020202020204" pitchFamily="34" charset="-122"/>
                <a:ea typeface="宋体" pitchFamily="2" charset="-122"/>
              </a:rPr>
              <a:t>方法重载</a:t>
            </a:r>
            <a:endParaRPr lang="zh-CN" altLang="en-US" sz="2400" dirty="0">
              <a:latin typeface="Arial Unicode MS" panose="020B0604020202020204" pitchFamily="34" charset="-122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913" y="393565"/>
            <a:ext cx="6482886" cy="38163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第</a:t>
            </a:r>
            <a:r>
              <a:rPr lang="en-US" altLang="zh-CN"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3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章 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数组</a:t>
            </a:r>
            <a:endParaRPr dirty="0">
              <a:latin typeface="Georgia" panose="02040502050405090303" charset="0"/>
              <a:ea typeface="汉仪劲楷简" panose="00020600040101010101" charset="-122"/>
              <a:sym typeface="+mn-ea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81455"/>
            <a:ext cx="8229600" cy="45256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latin typeface="Arial Unicode MS" panose="020B0604020202020204" pitchFamily="34" charset="-122"/>
                <a:ea typeface="宋体" pitchFamily="2" charset="-122"/>
                <a:cs typeface="Times New Roman" panose="02020503050405090304" pitchFamily="18" charset="0"/>
                <a:sym typeface="+mn-ea"/>
              </a:rPr>
              <a:t>Java</a:t>
            </a:r>
            <a:r>
              <a:rPr lang="zh-CN" altLang="en-US" sz="24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中的数组是对象，因此属于引用类型，数组对象需要使用</a:t>
            </a:r>
            <a:r>
              <a:rPr lang="en-US" altLang="zh-CN" sz="2400" dirty="0">
                <a:solidFill>
                  <a:srgbClr val="FF0000"/>
                </a:solidFill>
                <a:latin typeface="Arial Unicode MS" panose="020B0604020202020204" pitchFamily="34" charset="-122"/>
                <a:ea typeface="宋体" pitchFamily="2" charset="-122"/>
                <a:sym typeface="+mn-ea"/>
              </a:rPr>
              <a:t>new</a:t>
            </a:r>
            <a:r>
              <a:rPr lang="zh-CN" altLang="en-US" sz="24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关键字来创建</a:t>
            </a:r>
            <a:endParaRPr lang="en-US" altLang="zh-CN" sz="2400" dirty="0"/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Java中的数组对象一旦创建之后，在程序整个执行期间，就不能再改变数组元素的个数</a:t>
            </a:r>
            <a:endParaRPr lang="zh-CN" altLang="en-US" sz="2400" dirty="0">
              <a:latin typeface="Arial Unicode MS" panose="020B0604020202020204" pitchFamily="34" charset="-122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Arial Unicode MS" panose="020B0604020202020204" pitchFamily="34" charset="-122"/>
                <a:ea typeface="宋体" pitchFamily="2" charset="-122"/>
              </a:rPr>
              <a:t>数组创建与</a:t>
            </a:r>
            <a:r>
              <a:rPr lang="zh-CN" altLang="en-US" sz="2400" dirty="0">
                <a:latin typeface="Arial Unicode MS" panose="020B0604020202020204" pitchFamily="34" charset="-122"/>
                <a:ea typeface="宋体" pitchFamily="2" charset="-122"/>
              </a:rPr>
              <a:t>初始化</a:t>
            </a:r>
            <a:endParaRPr lang="zh-CN" altLang="en-US" sz="2400" dirty="0">
              <a:latin typeface="Arial Unicode MS" panose="020B0604020202020204" pitchFamily="34" charset="-122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Arial Unicode MS" panose="020B0604020202020204" pitchFamily="34" charset="-122"/>
                <a:ea typeface="宋体" pitchFamily="2" charset="-122"/>
                <a:sym typeface="+mn-ea"/>
              </a:rPr>
              <a:t>属性</a:t>
            </a:r>
            <a:r>
              <a:rPr lang="en-US" altLang="zh-CN" sz="2400" b="1" dirty="0">
                <a:solidFill>
                  <a:schemeClr val="tx1"/>
                </a:solidFill>
                <a:latin typeface="Arial Unicode MS" panose="020B0604020202020204" pitchFamily="34" charset="-122"/>
                <a:ea typeface="宋体" pitchFamily="2" charset="-122"/>
                <a:sym typeface="+mn-ea"/>
              </a:rPr>
              <a:t>length</a:t>
            </a:r>
            <a:endParaRPr lang="en-US" altLang="zh-CN" sz="2400" b="1" dirty="0">
              <a:solidFill>
                <a:schemeClr val="tx1"/>
              </a:solidFill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4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不定长参数</a:t>
            </a:r>
            <a:endParaRPr lang="zh-CN" altLang="zh-CN" sz="24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Times New Roman" panose="02020503050405090304" pitchFamily="18" charset="0"/>
                <a:ea typeface="宋体" pitchFamily="2" charset="-122"/>
                <a:sym typeface="+mn-ea"/>
              </a:rPr>
              <a:t>数组元素比较：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  <a:sym typeface="+mn-ea"/>
              </a:rPr>
              <a:t>自然比较法和比较器法</a:t>
            </a:r>
            <a:endParaRPr lang="zh-CN" altLang="en-US" sz="2400" dirty="0">
              <a:solidFill>
                <a:schemeClr val="tx1"/>
              </a:solidFill>
              <a:latin typeface="Times New Roman" panose="02020503050405090304" pitchFamily="18" charset="0"/>
              <a:ea typeface="宋体" pitchFamily="2" charset="-122"/>
              <a:sym typeface="+mn-ea"/>
            </a:endParaRPr>
          </a:p>
          <a:p>
            <a:pPr marL="0" indent="0">
              <a:buNone/>
            </a:pP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400" b="1" dirty="0">
              <a:solidFill>
                <a:schemeClr val="tx1"/>
              </a:solidFill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913" y="393565"/>
            <a:ext cx="6482886" cy="38163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第</a:t>
            </a:r>
            <a:r>
              <a:rPr lang="en-US" altLang="zh-CN"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4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章 类与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对象</a:t>
            </a:r>
            <a:endParaRPr dirty="0">
              <a:latin typeface="Georgia" panose="02040502050405090303" charset="0"/>
              <a:ea typeface="汉仪劲楷简" panose="00020600040101010101" charset="-122"/>
              <a:sym typeface="+mn-ea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81455"/>
            <a:ext cx="8229600" cy="45256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封装的含义</a:t>
            </a:r>
            <a:endParaRPr lang="en-US" altLang="zh-CN" sz="2400" dirty="0"/>
          </a:p>
          <a:p>
            <a:pPr>
              <a:lnSpc>
                <a:spcPct val="90000"/>
              </a:lnSpc>
            </a:pPr>
            <a:r>
              <a:rPr lang="zh-CN" altLang="en-US" sz="2200" dirty="0"/>
              <a:t>类的定义与对象</a:t>
            </a:r>
            <a:r>
              <a:rPr lang="zh-CN" altLang="en-US" sz="2200" dirty="0"/>
              <a:t>生成</a:t>
            </a:r>
            <a:endParaRPr lang="zh-CN" altLang="en-US" sz="2200" dirty="0"/>
          </a:p>
          <a:p>
            <a:pPr>
              <a:lnSpc>
                <a:spcPct val="90000"/>
              </a:lnSpc>
            </a:pPr>
            <a:r>
              <a:rPr lang="zh-CN" altLang="en-US" sz="2200" dirty="0"/>
              <a:t>理解对象与标识符的引用</a:t>
            </a:r>
            <a:r>
              <a:rPr lang="zh-CN" altLang="en-US" sz="2200" dirty="0"/>
              <a:t>关系</a:t>
            </a:r>
            <a:endParaRPr lang="zh-CN" altLang="en-US" sz="2200" dirty="0"/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static</a:t>
            </a: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数据成员、方法和代码</a:t>
            </a: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块</a:t>
            </a:r>
            <a:endParaRPr lang="zh-CN" altLang="zh-CN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this</a:t>
            </a:r>
            <a:r>
              <a:rPr lang="zh-CN" altLang="en-US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关键字</a:t>
            </a:r>
            <a:endParaRPr lang="zh-CN" altLang="en-US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构造器重载与调用</a:t>
            </a:r>
            <a:endParaRPr lang="zh-CN" altLang="en-US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类的导入和包的</a:t>
            </a: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创建</a:t>
            </a:r>
            <a:endParaRPr lang="zh-CN" altLang="zh-CN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包装器</a:t>
            </a: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类</a:t>
            </a:r>
            <a:endParaRPr lang="zh-CN" altLang="zh-CN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可以操作对象的</a:t>
            </a: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操作符</a:t>
            </a:r>
            <a:endParaRPr lang="zh-CN" altLang="zh-CN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别名</a:t>
            </a:r>
            <a:r>
              <a:rPr lang="zh-CN" altLang="zh-CN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现象</a:t>
            </a:r>
            <a:endParaRPr lang="zh-CN" altLang="zh-CN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zh-CN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913" y="393565"/>
            <a:ext cx="6482886" cy="38163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第</a:t>
            </a:r>
            <a:r>
              <a:rPr lang="en-US" altLang="zh-CN"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5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章 类的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继承</a:t>
            </a:r>
            <a:endParaRPr dirty="0">
              <a:latin typeface="Georgia" panose="02040502050405090303" charset="0"/>
              <a:ea typeface="汉仪劲楷简" panose="00020600040101010101" charset="-122"/>
              <a:sym typeface="+mn-ea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81455"/>
            <a:ext cx="8229600" cy="4525645"/>
          </a:xfrm>
        </p:spPr>
        <p:txBody>
          <a:bodyPr>
            <a:normAutofit fontScale="90000"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sz="2200" dirty="0">
                <a:sym typeface="+mn-ea"/>
              </a:rPr>
              <a:t>类与类的关系</a:t>
            </a:r>
            <a:endParaRPr lang="zh-CN" altLang="en-US" sz="2200" dirty="0"/>
          </a:p>
          <a:p>
            <a:pPr>
              <a:lnSpc>
                <a:spcPct val="90000"/>
              </a:lnSpc>
            </a:pPr>
            <a:r>
              <a:rPr lang="zh-CN" altLang="en-US" sz="2200" dirty="0"/>
              <a:t>类的</a:t>
            </a:r>
            <a:r>
              <a:rPr lang="zh-CN" altLang="en-US" sz="2200" dirty="0"/>
              <a:t>实现</a:t>
            </a:r>
            <a:endParaRPr lang="zh-CN" altLang="en-US" sz="2200" dirty="0"/>
          </a:p>
          <a:p>
            <a:pPr>
              <a:lnSpc>
                <a:spcPct val="90000"/>
              </a:lnSpc>
            </a:pPr>
            <a:r>
              <a:rPr lang="zh-CN" altLang="en-US" sz="2200" dirty="0"/>
              <a:t>访问权限控制</a:t>
            </a:r>
            <a:r>
              <a:rPr lang="zh-CN" altLang="en-US" sz="2200" dirty="0"/>
              <a:t>符</a:t>
            </a:r>
            <a:endParaRPr lang="zh-CN" altLang="en-US" sz="2200" dirty="0"/>
          </a:p>
          <a:p>
            <a:pPr>
              <a:lnSpc>
                <a:spcPct val="90000"/>
              </a:lnSpc>
            </a:pPr>
            <a:r>
              <a:rPr lang="zh-CN" altLang="en-US" sz="2200" dirty="0">
                <a:sym typeface="+mn-ea"/>
              </a:rPr>
              <a:t>子类对父类方法的重写(super调用)</a:t>
            </a:r>
            <a:endParaRPr lang="zh-CN" altLang="en-US" sz="2200" dirty="0"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200" dirty="0">
                <a:solidFill>
                  <a:srgbClr val="FF0000"/>
                </a:solidFill>
                <a:sym typeface="+mn-ea"/>
              </a:rPr>
              <a:t>   </a:t>
            </a:r>
            <a:r>
              <a:rPr lang="zh-CN" altLang="zh-CN" sz="2200" dirty="0">
                <a:solidFill>
                  <a:srgbClr val="FF0000"/>
                </a:solidFill>
                <a:sym typeface="+mn-ea"/>
              </a:rPr>
              <a:t>两同两小一大</a:t>
            </a:r>
            <a:r>
              <a:rPr lang="zh-CN" altLang="zh-CN" sz="2200" dirty="0">
                <a:sym typeface="+mn-ea"/>
              </a:rPr>
              <a:t>”的规则：</a:t>
            </a:r>
            <a:endParaRPr lang="en-US" altLang="zh-CN" sz="2200" dirty="0"/>
          </a:p>
          <a:p>
            <a:pPr marL="342900" lvl="1" indent="0">
              <a:buNone/>
            </a:pPr>
            <a:r>
              <a:rPr lang="zh-CN" altLang="zh-CN" sz="2200" dirty="0">
                <a:sym typeface="+mn-ea"/>
              </a:rPr>
              <a:t>“两同”</a:t>
            </a:r>
            <a:r>
              <a:rPr lang="zh-CN" altLang="en-US" sz="2200" dirty="0">
                <a:sym typeface="+mn-ea"/>
              </a:rPr>
              <a:t>：</a:t>
            </a:r>
            <a:r>
              <a:rPr lang="zh-CN" altLang="zh-CN" sz="2200" dirty="0">
                <a:sym typeface="+mn-ea"/>
              </a:rPr>
              <a:t>方法名称相同、形参列表相同</a:t>
            </a:r>
            <a:endParaRPr lang="en-US" altLang="zh-CN" sz="2200" dirty="0"/>
          </a:p>
          <a:p>
            <a:pPr marL="342900" lvl="1" indent="0">
              <a:buNone/>
            </a:pPr>
            <a:r>
              <a:rPr lang="zh-CN" altLang="zh-CN" sz="2200" dirty="0">
                <a:sym typeface="+mn-ea"/>
              </a:rPr>
              <a:t>“两小”</a:t>
            </a:r>
            <a:endParaRPr lang="en-US" altLang="zh-CN" sz="2200" dirty="0"/>
          </a:p>
          <a:p>
            <a:pPr marL="685800" lvl="2" indent="0">
              <a:buNone/>
            </a:pPr>
            <a:r>
              <a:rPr lang="zh-CN" altLang="zh-CN" sz="2200" dirty="0">
                <a:sym typeface="+mn-ea"/>
              </a:rPr>
              <a:t>子类方法返回值类型≤父类方法返回值类型</a:t>
            </a:r>
            <a:endParaRPr lang="en-US" altLang="zh-CN" sz="2200" dirty="0"/>
          </a:p>
          <a:p>
            <a:pPr marL="685800" lvl="2" indent="0">
              <a:buNone/>
            </a:pPr>
            <a:r>
              <a:rPr lang="zh-CN" altLang="zh-CN" sz="2200" dirty="0">
                <a:sym typeface="+mn-ea"/>
              </a:rPr>
              <a:t>子类方法抛出的异常≤父类方法抛出的异常</a:t>
            </a:r>
            <a:endParaRPr lang="en-US" altLang="zh-CN" sz="2200" dirty="0"/>
          </a:p>
          <a:p>
            <a:pPr marL="342900" lvl="1" indent="0">
              <a:buNone/>
            </a:pPr>
            <a:r>
              <a:rPr lang="zh-CN" altLang="zh-CN" sz="2200" dirty="0">
                <a:sym typeface="+mn-ea"/>
              </a:rPr>
              <a:t>“一大”</a:t>
            </a:r>
            <a:r>
              <a:rPr lang="zh-CN" altLang="en-US" sz="2200" dirty="0">
                <a:sym typeface="+mn-ea"/>
              </a:rPr>
              <a:t>：</a:t>
            </a:r>
            <a:r>
              <a:rPr lang="zh-CN" altLang="zh-CN" sz="2200" dirty="0">
                <a:sym typeface="+mn-ea"/>
              </a:rPr>
              <a:t>子类方法的访问权限≥父类方法的访问权限</a:t>
            </a:r>
            <a:endParaRPr lang="zh-CN" altLang="zh-CN" sz="2200" dirty="0">
              <a:sym typeface="+mn-ea"/>
            </a:endParaRPr>
          </a:p>
          <a:p>
            <a:pPr lvl="1"/>
            <a:r>
              <a:rPr lang="en-US" altLang="zh-CN" sz="2200" dirty="0">
                <a:effectLst/>
                <a:sym typeface="+mn-ea"/>
              </a:rPr>
              <a:t>super</a:t>
            </a:r>
            <a:r>
              <a:rPr lang="zh-CN" altLang="zh-CN" sz="2200" dirty="0">
                <a:effectLst/>
                <a:sym typeface="+mn-ea"/>
              </a:rPr>
              <a:t>与</a:t>
            </a:r>
            <a:r>
              <a:rPr lang="en-US" altLang="zh-CN" sz="2200" dirty="0">
                <a:effectLst/>
                <a:sym typeface="+mn-ea"/>
              </a:rPr>
              <a:t>this</a:t>
            </a:r>
            <a:r>
              <a:rPr lang="zh-CN" altLang="zh-CN" sz="2200" dirty="0">
                <a:effectLst/>
                <a:sym typeface="+mn-ea"/>
              </a:rPr>
              <a:t>调用构造方法</a:t>
            </a:r>
            <a:endParaRPr lang="zh-CN" altLang="zh-CN" sz="2200" dirty="0">
              <a:effectLst/>
              <a:sym typeface="+mn-ea"/>
            </a:endParaRPr>
          </a:p>
          <a:p>
            <a:pPr lvl="1"/>
            <a:r>
              <a:rPr lang="en-US" altLang="zh-CN" sz="2200" dirty="0">
                <a:sym typeface="+mn-ea"/>
              </a:rPr>
              <a:t>final</a:t>
            </a:r>
            <a:r>
              <a:rPr lang="zh-CN" altLang="zh-CN" sz="2200" dirty="0">
                <a:sym typeface="+mn-ea"/>
              </a:rPr>
              <a:t>修饰符（</a:t>
            </a:r>
            <a:r>
              <a:rPr lang="en-US" altLang="zh-CN" sz="2200" dirty="0">
                <a:sym typeface="+mn-ea"/>
              </a:rPr>
              <a:t>final</a:t>
            </a:r>
            <a:r>
              <a:rPr lang="zh-CN" altLang="en-US" sz="2200" dirty="0">
                <a:sym typeface="+mn-ea"/>
              </a:rPr>
              <a:t>类、方法、变量</a:t>
            </a:r>
            <a:r>
              <a:rPr lang="zh-CN" altLang="zh-CN" sz="2200" dirty="0">
                <a:sym typeface="+mn-ea"/>
              </a:rPr>
              <a:t>）</a:t>
            </a:r>
            <a:endParaRPr lang="zh-CN" altLang="en-US" sz="2200" dirty="0">
              <a:sym typeface="+mn-ea"/>
            </a:endParaRPr>
          </a:p>
          <a:p>
            <a:pPr lvl="1"/>
            <a:endParaRPr lang="zh-CN" altLang="en-US" sz="2200" dirty="0">
              <a:sym typeface="+mn-ea"/>
            </a:endParaRPr>
          </a:p>
          <a:p>
            <a:pPr lvl="1"/>
            <a:r>
              <a:rPr lang="zh-CN" altLang="en-US" sz="2200" dirty="0">
                <a:sym typeface="+mn-ea"/>
              </a:rPr>
              <a:t>对象的初始化顺序</a:t>
            </a:r>
            <a:endParaRPr lang="zh-CN" altLang="en-US" sz="2200" dirty="0">
              <a:sym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913" y="393565"/>
            <a:ext cx="6482886" cy="38163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第</a:t>
            </a:r>
            <a:r>
              <a:rPr lang="en-US" altLang="zh-CN"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6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章 </a:t>
            </a:r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多态</a:t>
            </a:r>
            <a:endParaRPr dirty="0">
              <a:latin typeface="Georgia" panose="02040502050405090303" charset="0"/>
              <a:ea typeface="汉仪劲楷简" panose="00020600040101010101" charset="-122"/>
              <a:sym typeface="+mn-ea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81455"/>
            <a:ext cx="8229600" cy="45256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200">
                <a:solidFill>
                  <a:schemeClr val="tx1"/>
                </a:solidFill>
                <a:sym typeface="+mn-ea"/>
              </a:rPr>
              <a:t>多态的三要素：继承</a:t>
            </a:r>
            <a:r>
              <a:rPr lang="en-US" altLang="zh-CN" sz="220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200">
                <a:solidFill>
                  <a:schemeClr val="tx1"/>
                </a:solidFill>
                <a:sym typeface="+mn-ea"/>
              </a:rPr>
              <a:t>重写</a:t>
            </a:r>
            <a:r>
              <a:rPr lang="en-US" altLang="zh-CN" sz="220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200">
                <a:solidFill>
                  <a:schemeClr val="tx1"/>
                </a:solidFill>
                <a:sym typeface="+mn-ea"/>
              </a:rPr>
              <a:t>向上转型</a:t>
            </a:r>
            <a:endParaRPr lang="zh-CN" altLang="en-US" sz="2200">
              <a:solidFill>
                <a:schemeClr val="tx1"/>
              </a:solidFill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子类对象赋给父类引用后的</a:t>
            </a:r>
            <a:r>
              <a:rPr lang="en-US" altLang="zh-CN" sz="2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r>
              <a:rPr lang="zh-CN" altLang="en-US" sz="2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个层次：</a:t>
            </a:r>
            <a:r>
              <a:rPr lang="zh-CN" altLang="zh-CN" sz="2200" dirty="0">
                <a:solidFill>
                  <a:schemeClr val="tx1"/>
                </a:solidFill>
                <a:sym typeface="+mn-ea"/>
              </a:rPr>
              <a:t>父类中没有的方法不能调用；子类没有重写的方法，执行父类方法行为；子类重写的方法，执行子类的方法行为。</a:t>
            </a:r>
            <a:endParaRPr lang="zh-CN" altLang="zh-CN" sz="2200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 err="1">
                <a:effectLst/>
                <a:sym typeface="+mn-ea"/>
              </a:rPr>
              <a:t>instanceof</a:t>
            </a:r>
            <a:r>
              <a:rPr lang="zh-CN" altLang="zh-CN" sz="2200" dirty="0">
                <a:effectLst/>
                <a:sym typeface="+mn-ea"/>
              </a:rPr>
              <a:t>运算符</a:t>
            </a:r>
            <a:r>
              <a:rPr lang="zh-CN" altLang="zh-CN" sz="2200" dirty="0">
                <a:solidFill>
                  <a:schemeClr val="tx1"/>
                </a:solidFill>
                <a:sym typeface="+mn-ea"/>
              </a:rPr>
              <a:t>与向下转型</a:t>
            </a:r>
            <a:endParaRPr lang="zh-CN" altLang="zh-CN" sz="2200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sym typeface="+mn-ea"/>
              </a:rPr>
              <a:t>抽象类与抽象</a:t>
            </a:r>
            <a:r>
              <a:rPr lang="zh-CN" altLang="zh-CN" sz="2200" dirty="0">
                <a:sym typeface="+mn-ea"/>
              </a:rPr>
              <a:t>方法：抽象类中不一定所有方法都是抽象方法，可以在抽象类中定义非抽象方法</a:t>
            </a:r>
            <a:endParaRPr lang="zh-CN" altLang="zh-CN" sz="2200" dirty="0"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sym typeface="+mn-ea"/>
              </a:rPr>
              <a:t>什么是开闭原则？</a:t>
            </a:r>
            <a:endParaRPr lang="zh-CN" altLang="zh-CN" sz="2200" dirty="0"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sym typeface="+mn-ea"/>
              </a:rPr>
              <a:t>接口的定义与使用</a:t>
            </a:r>
            <a:endParaRPr lang="zh-CN" altLang="zh-CN" sz="2200" dirty="0"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effectLst/>
                <a:sym typeface="+mn-ea"/>
              </a:rPr>
              <a:t>接口中的关键字</a:t>
            </a:r>
            <a:r>
              <a:rPr lang="en-US" altLang="zh-CN" sz="2200" dirty="0">
                <a:effectLst/>
                <a:sym typeface="+mn-ea"/>
              </a:rPr>
              <a:t>default</a:t>
            </a:r>
            <a:endParaRPr lang="zh-CN" altLang="zh-CN" sz="2200" dirty="0">
              <a:effectLst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sym typeface="+mn-ea"/>
              </a:rPr>
              <a:t>匿名内部类的使用（</a:t>
            </a:r>
            <a:r>
              <a:rPr lang="zh-CN" altLang="zh-CN" sz="2200" dirty="0">
                <a:sym typeface="+mn-ea"/>
              </a:rPr>
              <a:t>如使用匿名内部类向排序方法中注入比较</a:t>
            </a:r>
            <a:r>
              <a:rPr lang="zh-CN" altLang="zh-CN" sz="2200" dirty="0">
                <a:sym typeface="+mn-ea"/>
              </a:rPr>
              <a:t>器）</a:t>
            </a:r>
            <a:endParaRPr lang="zh-CN" altLang="zh-CN" sz="2200" dirty="0"/>
          </a:p>
          <a:p>
            <a:pPr>
              <a:lnSpc>
                <a:spcPct val="90000"/>
              </a:lnSpc>
            </a:pPr>
            <a:endParaRPr lang="zh-CN" altLang="en-US" sz="22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2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913" y="393565"/>
            <a:ext cx="6482886" cy="38163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 </a:t>
            </a:r>
            <a:r>
              <a:rPr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第</a:t>
            </a:r>
            <a:r>
              <a:rPr lang="en-US" altLang="zh-CN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8</a:t>
            </a:r>
            <a:r>
              <a:rPr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章 </a:t>
            </a:r>
            <a:r>
              <a:rPr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集合</a:t>
            </a:r>
            <a:endParaRPr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81455"/>
            <a:ext cx="8229600" cy="45256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200" dirty="0">
                <a:sym typeface="+mn-ea"/>
              </a:rPr>
              <a:t>Java</a:t>
            </a:r>
            <a:r>
              <a:rPr lang="zh-CN" altLang="zh-CN" sz="2200" dirty="0">
                <a:sym typeface="+mn-ea"/>
              </a:rPr>
              <a:t>集合框架：</a:t>
            </a:r>
            <a:r>
              <a:rPr lang="en-US" altLang="zh-CN" sz="2200" dirty="0">
                <a:sym typeface="+mn-ea"/>
              </a:rPr>
              <a:t>List</a:t>
            </a:r>
            <a:r>
              <a:rPr lang="zh-CN" altLang="zh-CN" sz="2200" dirty="0">
                <a:sym typeface="+mn-ea"/>
              </a:rPr>
              <a:t>表、</a:t>
            </a:r>
            <a:r>
              <a:rPr lang="en-US" altLang="zh-CN" sz="2200" dirty="0">
                <a:sym typeface="+mn-ea"/>
              </a:rPr>
              <a:t>Set</a:t>
            </a:r>
            <a:r>
              <a:rPr lang="zh-CN" altLang="zh-CN" sz="2200" dirty="0">
                <a:sym typeface="+mn-ea"/>
              </a:rPr>
              <a:t>集合、</a:t>
            </a:r>
            <a:r>
              <a:rPr lang="en-US" altLang="zh-CN" sz="2200" dirty="0">
                <a:sym typeface="+mn-ea"/>
              </a:rPr>
              <a:t>Map</a:t>
            </a:r>
            <a:r>
              <a:rPr lang="zh-CN" altLang="zh-CN" sz="2200" dirty="0">
                <a:sym typeface="+mn-ea"/>
              </a:rPr>
              <a:t>映射特点</a:t>
            </a:r>
            <a:endParaRPr lang="zh-CN" altLang="zh-CN" sz="2200" dirty="0"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200" dirty="0">
                <a:effectLst/>
                <a:sym typeface="+mn-ea"/>
              </a:rPr>
              <a:t>迭代器</a:t>
            </a:r>
            <a:r>
              <a:rPr lang="en-US" altLang="zh-CN" sz="2200" dirty="0">
                <a:effectLst/>
                <a:sym typeface="+mn-ea"/>
              </a:rPr>
              <a:t>Iterator</a:t>
            </a:r>
            <a:r>
              <a:rPr lang="zh-CN" altLang="en-US" sz="2200" dirty="0">
                <a:effectLst/>
                <a:sym typeface="+mn-ea"/>
              </a:rPr>
              <a:t>的使用</a:t>
            </a:r>
            <a:endParaRPr lang="zh-CN" altLang="en-US" sz="2200" dirty="0">
              <a:effectLst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 err="1">
                <a:sym typeface="+mn-ea"/>
              </a:rPr>
              <a:t>Lamda</a:t>
            </a:r>
            <a:r>
              <a:rPr lang="zh-CN" altLang="en-US" sz="2200" dirty="0" err="1">
                <a:sym typeface="+mn-ea"/>
              </a:rPr>
              <a:t>表达式（不考引用）</a:t>
            </a:r>
            <a:endParaRPr lang="zh-CN" altLang="en-US" sz="2200" dirty="0" err="1"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 err="1">
                <a:sym typeface="+mn-ea"/>
              </a:rPr>
              <a:t>Iterable</a:t>
            </a:r>
            <a:r>
              <a:rPr lang="zh-CN" altLang="zh-CN" sz="2200" dirty="0">
                <a:sym typeface="+mn-ea"/>
              </a:rPr>
              <a:t>接口中的</a:t>
            </a:r>
            <a:r>
              <a:rPr lang="en-US" altLang="zh-CN" sz="2200" dirty="0" err="1">
                <a:sym typeface="+mn-ea"/>
              </a:rPr>
              <a:t>forEach</a:t>
            </a:r>
            <a:r>
              <a:rPr lang="zh-CN" altLang="zh-CN" sz="2200" dirty="0">
                <a:sym typeface="+mn-ea"/>
              </a:rPr>
              <a:t>方法</a:t>
            </a:r>
            <a:endParaRPr lang="en-US" altLang="zh-CN" sz="2200" dirty="0"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200" dirty="0"/>
              <a:t>泛型</a:t>
            </a:r>
            <a:endParaRPr lang="zh-CN" altLang="en-US" sz="2200" dirty="0"/>
          </a:p>
          <a:p>
            <a:pPr>
              <a:lnSpc>
                <a:spcPct val="90000"/>
              </a:lnSpc>
            </a:pPr>
            <a:r>
              <a:rPr lang="en-US" altLang="zh-CN" sz="2200" dirty="0" err="1">
                <a:effectLst/>
                <a:sym typeface="+mn-ea"/>
              </a:rPr>
              <a:t>ArrayList</a:t>
            </a:r>
            <a:r>
              <a:rPr lang="zh-CN" altLang="en-US" sz="2200" dirty="0" err="1">
                <a:effectLst/>
                <a:sym typeface="+mn-ea"/>
              </a:rPr>
              <a:t>：注意</a:t>
            </a:r>
            <a:r>
              <a:rPr lang="en-US" altLang="zh-CN" sz="2200" dirty="0" err="1">
                <a:effectLst/>
                <a:sym typeface="+mn-ea"/>
              </a:rPr>
              <a:t>remove </a:t>
            </a:r>
            <a:r>
              <a:rPr lang="zh-CN" altLang="en-US" sz="2200" dirty="0" err="1">
                <a:effectLst/>
                <a:sym typeface="+mn-ea"/>
              </a:rPr>
              <a:t>方法与</a:t>
            </a:r>
            <a:r>
              <a:rPr lang="zh-CN" altLang="zh-CN" sz="2200" dirty="0">
                <a:effectLst/>
                <a:sym typeface="+mn-ea"/>
              </a:rPr>
              <a:t>迭代器</a:t>
            </a:r>
            <a:r>
              <a:rPr lang="en-US" altLang="zh-CN" sz="2200" dirty="0" err="1">
                <a:effectLst/>
                <a:sym typeface="+mn-ea"/>
              </a:rPr>
              <a:t>remove </a:t>
            </a:r>
            <a:r>
              <a:rPr lang="zh-CN" altLang="en-US" sz="2200" dirty="0" err="1">
                <a:effectLst/>
                <a:sym typeface="+mn-ea"/>
              </a:rPr>
              <a:t>方法</a:t>
            </a:r>
            <a:endParaRPr lang="zh-CN" altLang="en-US" sz="2200" dirty="0" err="1">
              <a:effectLst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 err="1">
                <a:sym typeface="+mn-ea"/>
              </a:rPr>
              <a:t>HashSet</a:t>
            </a:r>
            <a:r>
              <a:rPr lang="zh-CN" altLang="en-US" sz="2200" dirty="0" err="1">
                <a:sym typeface="+mn-ea"/>
              </a:rPr>
              <a:t>和</a:t>
            </a:r>
            <a:r>
              <a:rPr lang="en-US" altLang="zh-CN" sz="2200" dirty="0" err="1">
                <a:sym typeface="+mn-ea"/>
              </a:rPr>
              <a:t>TreeSet</a:t>
            </a:r>
            <a:endParaRPr lang="en-US" altLang="zh-CN" sz="2200" dirty="0" err="1">
              <a:sym typeface="+mn-ea"/>
            </a:endParaRPr>
          </a:p>
          <a:p>
            <a:pPr marL="0" indent="0" algn="l">
              <a:lnSpc>
                <a:spcPct val="90000"/>
              </a:lnSpc>
              <a:buClrTx/>
              <a:buSzTx/>
              <a:buNone/>
            </a:pPr>
            <a:r>
              <a:rPr lang="en-US" altLang="zh-CN" sz="2200" dirty="0" err="1">
                <a:effectLst/>
                <a:sym typeface="+mn-ea"/>
              </a:rPr>
              <a:t>  hashCode()方法与equals()方法</a:t>
            </a:r>
            <a:r>
              <a:rPr lang="zh-CN" altLang="en-US" sz="2200" dirty="0" err="1">
                <a:effectLst/>
                <a:sym typeface="+mn-ea"/>
              </a:rPr>
              <a:t>要</a:t>
            </a:r>
            <a:r>
              <a:rPr lang="zh-CN" altLang="en-US" sz="2200" dirty="0" err="1">
                <a:effectLst/>
                <a:sym typeface="+mn-ea"/>
              </a:rPr>
              <a:t>兼容</a:t>
            </a:r>
            <a:endParaRPr lang="zh-CN" altLang="en-US" sz="2200" dirty="0" err="1">
              <a:effectLst/>
              <a:sym typeface="+mn-ea"/>
            </a:endParaRPr>
          </a:p>
          <a:p>
            <a:pPr marL="0" indent="0" algn="l">
              <a:lnSpc>
                <a:spcPct val="90000"/>
              </a:lnSpc>
              <a:buClrTx/>
              <a:buSzTx/>
              <a:buNone/>
            </a:pPr>
            <a:r>
              <a:rPr lang="en-US" altLang="zh-CN" sz="2200" dirty="0" err="1">
                <a:sym typeface="+mn-ea"/>
              </a:rPr>
              <a:t>  </a:t>
            </a:r>
            <a:r>
              <a:rPr lang="zh-CN" altLang="en-US" sz="2200" dirty="0" err="1">
                <a:sym typeface="+mn-ea"/>
              </a:rPr>
              <a:t>使用</a:t>
            </a:r>
            <a:r>
              <a:rPr lang="en-US" altLang="zh-CN" sz="2200" dirty="0" err="1">
                <a:sym typeface="+mn-ea"/>
              </a:rPr>
              <a:t>Lamda</a:t>
            </a:r>
            <a:r>
              <a:rPr lang="zh-CN" altLang="en-US" sz="2200" dirty="0" err="1">
                <a:sym typeface="+mn-ea"/>
              </a:rPr>
              <a:t>表达式</a:t>
            </a:r>
            <a:r>
              <a:rPr lang="zh-CN" altLang="en-US" sz="2200" dirty="0">
                <a:sym typeface="+mn-ea"/>
              </a:rPr>
              <a:t>向TreeSet注入比较器</a:t>
            </a:r>
            <a:endParaRPr lang="zh-CN" altLang="en-US" sz="2200" dirty="0">
              <a:sym typeface="+mn-ea"/>
            </a:endParaRPr>
          </a:p>
          <a:p>
            <a:pPr algn="l">
              <a:lnSpc>
                <a:spcPct val="90000"/>
              </a:lnSpc>
              <a:buClrTx/>
              <a:buSzTx/>
            </a:pPr>
            <a:r>
              <a:rPr lang="en-US" altLang="zh-CN" sz="2200" dirty="0" err="1">
                <a:sym typeface="+mn-ea"/>
              </a:rPr>
              <a:t>HashMap迭代的方法</a:t>
            </a:r>
            <a:endParaRPr lang="en-US" altLang="zh-CN" sz="2200" dirty="0" err="1">
              <a:sym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913" y="393565"/>
            <a:ext cx="6482886" cy="38163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 </a:t>
            </a:r>
            <a:r>
              <a:rPr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第</a:t>
            </a:r>
            <a:r>
              <a:rPr lang="en-US" altLang="zh-CN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9</a:t>
            </a:r>
            <a:r>
              <a:rPr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章 异常</a:t>
            </a:r>
            <a:r>
              <a:rPr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处理</a:t>
            </a:r>
            <a:endParaRPr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81455"/>
            <a:ext cx="8229600" cy="452564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buClrTx/>
              <a:buSzTx/>
            </a:pPr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itchFamily="2" charset="-122"/>
                <a:sym typeface="+mn-ea"/>
              </a:rPr>
              <a:t>Java</a:t>
            </a: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itchFamily="2" charset="-122"/>
                <a:sym typeface="+mn-ea"/>
              </a:rPr>
              <a:t>异常体系：</a:t>
            </a:r>
            <a:r>
              <a:rPr lang="zh-CN" altLang="en-US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Throwable类是这个异常体系的根，它有两个子类：Error和Exception；Exception分为两类：未检查异常和已检查异常。</a:t>
            </a:r>
            <a:endParaRPr lang="zh-CN" altLang="en-US" sz="2200" dirty="0">
              <a:solidFill>
                <a:schemeClr val="tx1"/>
              </a:solidFill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try-catch-finally语句</a:t>
            </a:r>
            <a:endParaRPr lang="zh-CN" altLang="en-US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关键字</a:t>
            </a:r>
            <a:r>
              <a:rPr lang="zh-CN" altLang="en-US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throws与throw</a:t>
            </a:r>
            <a:endParaRPr lang="zh-CN" altLang="en-US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200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子类方法重写父类方法时throws的规则</a:t>
            </a:r>
            <a:endParaRPr lang="zh-CN" altLang="en-US" sz="2200"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200" dirty="0">
                <a:latin typeface="Arial Unicode MS" panose="020B0604020202020204" pitchFamily="34" charset="-122"/>
                <a:ea typeface="宋体" pitchFamily="2" charset="-122"/>
              </a:rPr>
              <a:t>如何自定义异常类</a:t>
            </a:r>
            <a:endParaRPr lang="zh-CN" altLang="en-US" sz="2200" dirty="0">
              <a:latin typeface="Arial Unicode MS" panose="020B0604020202020204" pitchFamily="34" charset="-122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913" y="393565"/>
            <a:ext cx="6482886" cy="38163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dirty="0">
                <a:latin typeface="Georgia" panose="02040502050405090303" charset="0"/>
                <a:ea typeface="汉仪劲楷简" panose="00020600040101010101" charset="-122"/>
                <a:sym typeface="+mn-ea"/>
              </a:rPr>
              <a:t> </a:t>
            </a:r>
            <a:r>
              <a:rPr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第</a:t>
            </a:r>
            <a:r>
              <a:rPr lang="en-US" altLang="zh-CN"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11</a:t>
            </a:r>
            <a:r>
              <a:rPr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章 </a:t>
            </a:r>
            <a:r>
              <a:rPr dirty="0">
                <a:latin typeface="Arial Unicode MS" panose="020B0604020202020204" pitchFamily="34" charset="-122"/>
                <a:ea typeface="宋体" pitchFamily="2" charset="-122"/>
                <a:sym typeface="+mn-ea"/>
              </a:rPr>
              <a:t>多线程与垃圾回收</a:t>
            </a:r>
            <a:endParaRPr dirty="0">
              <a:latin typeface="Arial Unicode MS" panose="020B0604020202020204" pitchFamily="34" charset="-122"/>
              <a:ea typeface="宋体" pitchFamily="2" charset="-122"/>
              <a:sym typeface="+mn-ea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81455"/>
            <a:ext cx="8229600" cy="45256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zh-CN" sz="2400" dirty="0">
                <a:sym typeface="+mn-ea"/>
              </a:rPr>
              <a:t>进程与线程的</a:t>
            </a:r>
            <a:r>
              <a:rPr lang="zh-CN" altLang="zh-CN" sz="2400" dirty="0">
                <a:sym typeface="+mn-ea"/>
              </a:rPr>
              <a:t>定义</a:t>
            </a:r>
            <a:endParaRPr lang="zh-CN" altLang="zh-CN" sz="2400" dirty="0"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endParaRPr lang="zh-CN" altLang="zh-CN" sz="2400" dirty="0"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zh-CN" sz="2400" dirty="0">
                <a:sym typeface="+mn-ea"/>
              </a:rPr>
              <a:t>三种创建线程</a:t>
            </a:r>
            <a:r>
              <a:rPr lang="zh-CN" altLang="en-US" sz="2400" dirty="0">
                <a:sym typeface="+mn-ea"/>
              </a:rPr>
              <a:t>的</a:t>
            </a:r>
            <a:r>
              <a:rPr lang="zh-CN" altLang="zh-CN" sz="2400" dirty="0">
                <a:sym typeface="+mn-ea"/>
              </a:rPr>
              <a:t>方式</a:t>
            </a:r>
            <a:endParaRPr lang="en-US" altLang="zh-CN" sz="2400" dirty="0"/>
          </a:p>
          <a:p>
            <a:pPr lvl="1"/>
            <a:r>
              <a:rPr lang="zh-CN" altLang="zh-CN" sz="2400" dirty="0">
                <a:sym typeface="+mn-ea"/>
              </a:rPr>
              <a:t>继承</a:t>
            </a:r>
            <a:r>
              <a:rPr lang="en-US" altLang="zh-CN" sz="2400" dirty="0">
                <a:sym typeface="+mn-ea"/>
              </a:rPr>
              <a:t>Thread</a:t>
            </a:r>
            <a:r>
              <a:rPr lang="zh-CN" altLang="zh-CN" sz="2400" dirty="0">
                <a:sym typeface="+mn-ea"/>
              </a:rPr>
              <a:t>类</a:t>
            </a:r>
            <a:endParaRPr lang="en-US" altLang="zh-CN" sz="2400" dirty="0"/>
          </a:p>
          <a:p>
            <a:pPr lvl="1"/>
            <a:r>
              <a:rPr lang="zh-CN" altLang="zh-CN" sz="2400" dirty="0">
                <a:sym typeface="+mn-ea"/>
              </a:rPr>
              <a:t>实现</a:t>
            </a:r>
            <a:r>
              <a:rPr lang="en-US" altLang="zh-CN" sz="2400" dirty="0">
                <a:sym typeface="+mn-ea"/>
              </a:rPr>
              <a:t>Runnable</a:t>
            </a:r>
            <a:r>
              <a:rPr lang="zh-CN" altLang="zh-CN" sz="2400" dirty="0">
                <a:sym typeface="+mn-ea"/>
              </a:rPr>
              <a:t>接口</a:t>
            </a:r>
            <a:endParaRPr lang="zh-CN" altLang="zh-CN" sz="2400" dirty="0"/>
          </a:p>
          <a:p>
            <a:pPr lvl="1"/>
            <a:r>
              <a:rPr lang="zh-CN" altLang="zh-CN" sz="2400" dirty="0">
                <a:sym typeface="+mn-ea"/>
              </a:rPr>
              <a:t>实现</a:t>
            </a:r>
            <a:r>
              <a:rPr lang="en-US" altLang="zh-CN" sz="2400" dirty="0">
                <a:sym typeface="+mn-ea"/>
              </a:rPr>
              <a:t>callable</a:t>
            </a:r>
            <a:r>
              <a:rPr lang="zh-CN" altLang="en-US" sz="2400" dirty="0">
                <a:sym typeface="+mn-ea"/>
              </a:rPr>
              <a:t>接口；</a:t>
            </a:r>
            <a:endParaRPr lang="zh-CN" altLang="en-US" sz="2400" dirty="0">
              <a:sym typeface="+mn-ea"/>
            </a:endParaRPr>
          </a:p>
          <a:p>
            <a:pPr lvl="1"/>
            <a:endParaRPr lang="zh-CN" altLang="en-US" sz="2200" dirty="0"/>
          </a:p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垃圾回收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垃圾回收器由</a:t>
            </a:r>
            <a:r>
              <a:rPr lang="en-US" altLang="zh-CN" sz="2400" dirty="0">
                <a:solidFill>
                  <a:schemeClr val="tx1"/>
                </a:solidFill>
              </a:rPr>
              <a:t>JVM</a:t>
            </a:r>
            <a:r>
              <a:rPr lang="zh-CN" altLang="en-US" sz="2400" dirty="0">
                <a:solidFill>
                  <a:schemeClr val="tx1"/>
                </a:solidFill>
              </a:rPr>
              <a:t>控制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回收机制：</a:t>
            </a:r>
            <a:r>
              <a:rPr lang="en-US" altLang="zh-CN" sz="2400" dirty="0">
                <a:solidFill>
                  <a:schemeClr val="tx1"/>
                </a:solidFill>
              </a:rPr>
              <a:t>Stop and copy;  mark and sweep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COMMONDATA" val="eyJoZGlkIjoiOWNiODVlNTY5NWQwZTFjZWRlMDBjZTA3MDBhNDgxMTAifQ=="/>
  <p:tag name="KSO_WPP_MARK_KEY" val="3b11aac3-017a-4af4-ba2a-9523c5e935ff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1566</Words>
  <Application>WPS 表格</Application>
  <PresentationFormat>宽屏</PresentationFormat>
  <Paragraphs>121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2" baseType="lpstr">
      <vt:lpstr>Arial</vt:lpstr>
      <vt:lpstr>宋体</vt:lpstr>
      <vt:lpstr>Wingdings</vt:lpstr>
      <vt:lpstr>Century Gothic</vt:lpstr>
      <vt:lpstr>苹方-简</vt:lpstr>
      <vt:lpstr>微软雅黑</vt:lpstr>
      <vt:lpstr>汉仪旗黑</vt:lpstr>
      <vt:lpstr>微软雅黑 Light</vt:lpstr>
      <vt:lpstr>汉仪中黑KW</vt:lpstr>
      <vt:lpstr>Wingdings 3</vt:lpstr>
      <vt:lpstr>Georgia</vt:lpstr>
      <vt:lpstr>汉仪劲楷简</vt:lpstr>
      <vt:lpstr>汉仪楷体简</vt:lpstr>
      <vt:lpstr>Arial Unicode MS</vt:lpstr>
      <vt:lpstr>Times New Roman</vt:lpstr>
      <vt:lpstr>Calibri</vt:lpstr>
      <vt:lpstr>宋体</vt:lpstr>
      <vt:lpstr>Helvetica Neue</vt:lpstr>
      <vt:lpstr>汉仪书宋二KW</vt:lpstr>
      <vt:lpstr>微软雅黑</vt:lpstr>
      <vt:lpstr>汉仪劲楷简</vt:lpstr>
      <vt:lpstr>Office 主题​​</vt:lpstr>
      <vt:lpstr>第1章 Java概述</vt:lpstr>
      <vt:lpstr>第2章 语言基础</vt:lpstr>
      <vt:lpstr>第3章 数组</vt:lpstr>
      <vt:lpstr>第4章 类与对象</vt:lpstr>
      <vt:lpstr>第5章 类的继承</vt:lpstr>
      <vt:lpstr>第6章 多态</vt:lpstr>
      <vt:lpstr> 第8章 集合</vt:lpstr>
      <vt:lpstr> 第9章 异常处理</vt:lpstr>
      <vt:lpstr> 第11章 多线程与垃圾回收</vt:lpstr>
      <vt:lpstr> 第12章 IO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hanning yuan</dc:creator>
  <cp:lastModifiedBy>耿晶</cp:lastModifiedBy>
  <cp:revision>36</cp:revision>
  <dcterms:created xsi:type="dcterms:W3CDTF">2025-04-16T05:33:33Z</dcterms:created>
  <dcterms:modified xsi:type="dcterms:W3CDTF">2025-04-16T05:33:33Z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CB29143B2DB065B82C41FF67E865C642_43</vt:lpwstr>
  </property>
  <property fmtid="{D5CDD505-2E9C-101B-9397-08002B2CF9AE}" pid="3" name="KSOProductBuildVer">
    <vt:lpwstr>2052-7.2.2.8955</vt:lpwstr>
  </property>
</Properties>
</file>